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sldIdLst>
    <p:sldId id="256" r:id="rId2"/>
    <p:sldId id="267" r:id="rId3"/>
    <p:sldId id="273" r:id="rId4"/>
    <p:sldId id="274" r:id="rId5"/>
    <p:sldId id="275" r:id="rId6"/>
    <p:sldId id="276" r:id="rId7"/>
    <p:sldId id="277" r:id="rId8"/>
    <p:sldId id="376" r:id="rId9"/>
    <p:sldId id="373" r:id="rId10"/>
    <p:sldId id="257" r:id="rId11"/>
    <p:sldId id="371" r:id="rId12"/>
    <p:sldId id="374" r:id="rId13"/>
    <p:sldId id="375" r:id="rId14"/>
    <p:sldId id="370" r:id="rId15"/>
    <p:sldId id="372" r:id="rId16"/>
    <p:sldId id="377" r:id="rId17"/>
    <p:sldId id="262" r:id="rId18"/>
    <p:sldId id="266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F15"/>
    <a:srgbClr val="ED6DE4"/>
    <a:srgbClr val="D050C1"/>
    <a:srgbClr val="FFFFCC"/>
    <a:srgbClr val="FF00FF"/>
    <a:srgbClr val="FFD966"/>
    <a:srgbClr val="0070C0"/>
    <a:srgbClr val="00206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8A4D2D-16A1-4822-9037-E0FF621216C2}" v="246" dt="2025-04-30T14:32:37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79" autoAdjust="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ED82A-1A9B-4234-96E1-15797EAB2286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3ED9A-AF2C-4798-813D-B34DF18DC8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864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In practice, it is difficult to obtain ground truth pupils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3ED9A-AF2C-4798-813D-B34DF18DC84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904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78F57-A1BC-45B7-E30B-2436BB63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F2D805C-3A65-AB15-ACE9-877C265A1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07716F3-19A8-ECDF-38B9-4685AD8D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In practice, it is difficult to obtain ground truth pupils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A7E8FF-725C-BB83-8254-4C2676828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3ED9A-AF2C-4798-813D-B34DF18DC84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78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E9E857-5FC9-679A-B692-F2244CB9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4A0DB2-8DE3-F216-9DC2-EC2F890D0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53960E-58E2-FC85-3ADF-DA1726FA1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9D8-41BC-4243-85E3-9A0C5F673825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577333-DEA8-903A-E575-14F3D172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75F71B-2B11-5CF3-A636-3A7E398F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BDB8-9136-4AF0-82C7-262C11277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021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BCD72-873E-EC3D-1FBF-F5541F6F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A99619-943B-376F-4FA3-30B15E907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ED0081-F03C-BDBD-FF76-7B4818E3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9D8-41BC-4243-85E3-9A0C5F673825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A1450C-BB7F-D57F-C3C5-706F92193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933192-B0D5-7DCB-F80E-B20B52FF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BDB8-9136-4AF0-82C7-262C11277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78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E58D0F7-A867-B2F5-360C-662FC445C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3723FFB-4D0E-CDBA-7A6A-3A793FDCA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13E860-CD22-6B2C-64EC-BAA2D810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9D8-41BC-4243-85E3-9A0C5F673825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E5B2DA-73AA-8F71-05D7-D6149E61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0636DC-E7A1-DF38-45CE-BE9F194C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BDB8-9136-4AF0-82C7-262C11277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712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F6CD7E-0507-287C-57C7-4694F0E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FD707-2E88-AFA7-CFCA-87CA1EBEB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E7E894-7C5E-1FBE-5B58-00B8FA7D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290B8-6400-4F48-A99C-E6E56E131EE8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F14646-13E9-7166-023C-02247C08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35B7E8-036D-57DD-F1AB-4F4E72F9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7BFE2-D7BD-44A1-B956-8AA8096FB0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01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579FD-812F-1B03-7165-73D71814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0EADF7-1148-E457-3DF7-9A2AB95C0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2BFA2E-8C12-FF4B-F979-CCE8CB3E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9D8-41BC-4243-85E3-9A0C5F673825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5E7B42-7111-0BC6-C102-DDBD04EE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D802C8-A0C7-08CF-33D9-9E6C14664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BDB8-9136-4AF0-82C7-262C11277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37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4FF1C-EC1D-91EC-74A1-F5D0A05C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D26CEF-3130-2333-64F6-868CF531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8A69BB2-C8E7-D382-94E4-B694BA492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75C2E3-8F36-1E15-7E71-6775DCDB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9D8-41BC-4243-85E3-9A0C5F673825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EB22B8-2949-FE6B-0B85-669DCF9C4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0A4B55-5AA6-F2F7-7EEE-7F69C078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BDB8-9136-4AF0-82C7-262C11277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74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8E3472-7E31-F968-9FA9-440A90A5E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346D2D-7786-790E-5B83-E66F07772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D303AC-47B2-A997-6973-0B9EFD9AD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C5C94CA-CB1D-5F93-7DFC-5E0C78641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2E21334-BE5B-0D1A-EBC9-ED7575D1E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BF0554-3AE5-296B-79DD-03AF1F98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9D8-41BC-4243-85E3-9A0C5F673825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B78AB3B-3BE3-99ED-E3F9-CE9B01A8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5C04898-D18C-46D4-53B2-532DD53E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BDB8-9136-4AF0-82C7-262C11277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57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B325CF-08DE-02FD-AD6D-564EC372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93F1FE8-52A8-B001-BB7E-FC4EF5F6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9D8-41BC-4243-85E3-9A0C5F673825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5AC5F88-6C2E-0D01-EBA3-78E3600A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BF0D7E-A59C-E7CA-BD9D-4A26F63A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BDB8-9136-4AF0-82C7-262C11277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1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F1798ED-7242-F07C-6401-E755BC41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9D8-41BC-4243-85E3-9A0C5F673825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0F33FB9-85F7-6FC3-F273-400E6DE7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C01FEF-635E-2FCC-9DB8-E957C883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BDB8-9136-4AF0-82C7-262C11277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53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378AE7-3059-2269-027A-20BC125C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E5A3A7-EABF-961C-93D8-F539B7FA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9DAF54-D0EB-CED9-C990-F78A3BAB0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380898-8AD8-EBB4-6514-F1701F57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9D8-41BC-4243-85E3-9A0C5F673825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DFFB56-AEAF-B027-9580-64580C02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1B960C-D46C-F99B-43B2-0ED2F144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BDB8-9136-4AF0-82C7-262C11277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92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C54FB-A617-FC40-E02D-80F439F58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910795-CAE5-9981-78DB-EFCBD8DFBE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40C8D6-4E74-9F6D-DE81-ECF8A94D0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3A3D8B-35FE-641C-642E-0BC45745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59D8-41BC-4243-85E3-9A0C5F673825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9100E8-EA19-7566-F968-4FCCADFEE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6A18CC-75F1-EAC7-C5FF-54C6B598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BDB8-9136-4AF0-82C7-262C11277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94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F2DAA4-BBFA-6B8D-197A-C47931E4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4E1CA5-A915-3012-4688-84C3C4AB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5CB2E3-9BEE-D2A4-BBA0-FAADA952E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6F59D8-41BC-4243-85E3-9A0C5F673825}" type="datetimeFigureOut">
              <a:rPr lang="zh-TW" altLang="en-US" smtClean="0"/>
              <a:t>2025/4/30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46543A-4F09-325B-0666-0F2532593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7CA1E3-42A2-092B-F087-409387E14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8BDB8-9136-4AF0-82C7-262C112776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23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nzin.com/news/launch_j7ef_gaze-tw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yushKrChaudhary/RITnet" TargetMode="External"/><Relationship Id="rId2" Type="http://schemas.openxmlformats.org/officeDocument/2006/relationships/hyperlink" Target="https://github.com/xiamenwcy/IrisParse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github.com/RSKothari/EllSe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rldcoin/open-iris" TargetMode="External"/><Relationship Id="rId2" Type="http://schemas.openxmlformats.org/officeDocument/2006/relationships/hyperlink" Target="https://github.com/CVRL/OpenSourceIrisRecognition/tree/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RenMin1991/Dyamic-Graph-Representati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Sensitivity_index" TargetMode="External"/><Relationship Id="rId9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D2BD9C-CB00-0EA8-5107-A32CC78EE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2303"/>
            <a:ext cx="12192000" cy="693605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6625D8D-5BFE-5BDD-297A-C88E9BC94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11282"/>
          </a:xfrm>
        </p:spPr>
        <p:txBody>
          <a:bodyPr/>
          <a:lstStyle/>
          <a:p>
            <a:r>
              <a:rPr lang="en-US" altLang="zh-TW" sz="2800" dirty="0">
                <a:solidFill>
                  <a:schemeClr val="bg2"/>
                </a:solidFill>
                <a:latin typeface="Tenorite" panose="00000500000000000000" pitchFamily="2" charset="0"/>
              </a:rPr>
              <a:t>2025 NTU Computer Vision Final Project</a:t>
            </a:r>
            <a:br>
              <a:rPr lang="en-US" altLang="zh-TW" sz="2800" dirty="0">
                <a:solidFill>
                  <a:schemeClr val="bg2"/>
                </a:solidFill>
                <a:latin typeface="Tenorite" panose="00000500000000000000" pitchFamily="2" charset="0"/>
              </a:rPr>
            </a:br>
            <a:r>
              <a:rPr lang="en-US" altLang="zh-TW" sz="4800" dirty="0">
                <a:solidFill>
                  <a:schemeClr val="bg1"/>
                </a:solidFill>
                <a:latin typeface="Tenorite" panose="00000500000000000000" pitchFamily="2" charset="0"/>
              </a:rPr>
              <a:t>Iris Recognition Challenge</a:t>
            </a:r>
            <a:endParaRPr lang="zh-TW" altLang="en-US" dirty="0">
              <a:solidFill>
                <a:schemeClr val="bg1"/>
              </a:solidFill>
              <a:latin typeface="Tenorite" panose="00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2A8941-C213-1FE8-23CD-A1182C47F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0"/>
            <a:ext cx="9144000" cy="1143000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Tenorite" panose="00000500000000000000" pitchFamily="2" charset="0"/>
              </a:rPr>
              <a:t>Ganzin Technology, Inc.</a:t>
            </a:r>
          </a:p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見臻科技</a:t>
            </a:r>
          </a:p>
        </p:txBody>
      </p:sp>
    </p:spTree>
    <p:extLst>
      <p:ext uri="{BB962C8B-B14F-4D97-AF65-F5344CB8AC3E}">
        <p14:creationId xmlns:p14="http://schemas.microsoft.com/office/powerpoint/2010/main" val="2410953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8628D-F7C4-A280-B4A5-57D5224F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Dataset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FB4D66-C87F-BFB7-2D9D-893AC635F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enorite" panose="00000500000000000000" pitchFamily="2" charset="0"/>
              </a:rPr>
              <a:t>CASIA-Iris-Thousand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20,000 NIR images of size 480x640 captured from 1,000 subjects</a:t>
            </a:r>
          </a:p>
          <a:p>
            <a:pPr lvl="1"/>
            <a:r>
              <a:rPr lang="en-US" altLang="zh-TW" sz="1800" b="1" dirty="0">
                <a:latin typeface="Tenorite" panose="00000500000000000000" pitchFamily="2" charset="0"/>
              </a:rPr>
              <a:t>000~199 as test set</a:t>
            </a:r>
          </a:p>
          <a:p>
            <a:r>
              <a:rPr lang="en-US" altLang="zh-TW" sz="2000" dirty="0">
                <a:latin typeface="Tenorite" panose="00000500000000000000" pitchFamily="2" charset="0"/>
              </a:rPr>
              <a:t>CASIA-Iris-Lamp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16,212 images of size 480x640 captured from 411 subjects</a:t>
            </a:r>
          </a:p>
          <a:p>
            <a:pPr lvl="1"/>
            <a:r>
              <a:rPr lang="en-US" altLang="zh-TW" sz="1800" b="1" dirty="0">
                <a:latin typeface="Tenorite" panose="00000500000000000000" pitchFamily="2" charset="0"/>
              </a:rPr>
              <a:t>001~080 as test set</a:t>
            </a:r>
          </a:p>
          <a:p>
            <a:pPr lvl="1"/>
            <a:endParaRPr lang="zh-TW" altLang="en-US" sz="1600" dirty="0">
              <a:latin typeface="Tenorite" panose="00000500000000000000" pitchFamily="2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4A7DF8E-0CDF-62E5-F517-AC5D000CE939}"/>
              </a:ext>
            </a:extLst>
          </p:cNvPr>
          <p:cNvGrpSpPr/>
          <p:nvPr/>
        </p:nvGrpSpPr>
        <p:grpSpPr>
          <a:xfrm>
            <a:off x="6445709" y="3744462"/>
            <a:ext cx="3188808" cy="2748413"/>
            <a:chOff x="1443578" y="3429000"/>
            <a:chExt cx="3188808" cy="274841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4419211-27E5-DF05-5698-25DDAFECB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578" y="3429000"/>
              <a:ext cx="3188808" cy="2458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1BB007-5279-4832-ECE0-19B05E3B2AF7}"/>
                </a:ext>
              </a:extLst>
            </p:cNvPr>
            <p:cNvSpPr txBox="1"/>
            <p:nvPr/>
          </p:nvSpPr>
          <p:spPr>
            <a:xfrm>
              <a:off x="1893341" y="5869636"/>
              <a:ext cx="2289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enorite" panose="00000500000000000000" pitchFamily="2" charset="0"/>
                </a:rPr>
                <a:t>CASIA-Iris-Lamp collection</a:t>
              </a:r>
              <a:endParaRPr lang="zh-TW" altLang="en-US" sz="1400" dirty="0">
                <a:latin typeface="Tenorite" panose="00000500000000000000" pitchFamily="2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2CDDA47E-4E2D-7200-3360-6E34D64C6B26}"/>
              </a:ext>
            </a:extLst>
          </p:cNvPr>
          <p:cNvGrpSpPr/>
          <p:nvPr/>
        </p:nvGrpSpPr>
        <p:grpSpPr>
          <a:xfrm>
            <a:off x="2011663" y="4001294"/>
            <a:ext cx="3467616" cy="2611398"/>
            <a:chOff x="1248056" y="3519398"/>
            <a:chExt cx="3467616" cy="261139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1188E93-01A6-8567-11BA-55E2CF026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539" y="3519398"/>
              <a:ext cx="2914650" cy="192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1B340E7-1807-0840-F857-EDF60F74FF26}"/>
                </a:ext>
              </a:extLst>
            </p:cNvPr>
            <p:cNvSpPr txBox="1"/>
            <p:nvPr/>
          </p:nvSpPr>
          <p:spPr>
            <a:xfrm>
              <a:off x="1248056" y="5607576"/>
              <a:ext cx="3467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enorite" panose="00000500000000000000" pitchFamily="2" charset="0"/>
                </a:rPr>
                <a:t>CASIA-Iris-Thousand images are collected</a:t>
              </a:r>
              <a:br>
                <a:rPr lang="en-US" altLang="zh-TW" sz="1400" dirty="0">
                  <a:latin typeface="Tenorite" panose="00000500000000000000" pitchFamily="2" charset="0"/>
                </a:rPr>
              </a:br>
              <a:r>
                <a:rPr lang="en-US" altLang="zh-TW" sz="1400" dirty="0">
                  <a:latin typeface="Tenorite" panose="00000500000000000000" pitchFamily="2" charset="0"/>
                </a:rPr>
                <a:t>with IKEMB-100 camera</a:t>
              </a:r>
              <a:endParaRPr lang="zh-TW" altLang="en-US" sz="1400" dirty="0">
                <a:latin typeface="Tenorite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83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7777-70AC-C7A5-9A20-65173D42A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C3496-91C4-1788-5B69-02A5F1A8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Dataset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8849DB-C0DF-B9C2-770B-58FF8549C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enorite" panose="00000500000000000000" pitchFamily="2" charset="0"/>
              </a:rPr>
              <a:t>Ganzin-J7EF-Gaze</a:t>
            </a:r>
            <a:endParaRPr lang="en-US" altLang="zh-TW" sz="1600" dirty="0">
              <a:latin typeface="Tenorite" panose="00000500000000000000" pitchFamily="2" charset="0"/>
            </a:endParaRP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Collected by </a:t>
            </a:r>
            <a:r>
              <a:rPr lang="en-US" altLang="zh-TW" sz="1800" dirty="0">
                <a:latin typeface="Tenorite" panose="00000500000000000000" pitchFamily="2" charset="0"/>
                <a:hlinkClick r:id="rId3"/>
              </a:rPr>
              <a:t>J7EF-Gaze</a:t>
            </a:r>
            <a:endParaRPr lang="en-US" altLang="zh-TW" sz="1800" dirty="0">
              <a:latin typeface="Tenorite" panose="00000500000000000000" pitchFamily="2" charset="0"/>
            </a:endParaRP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10 subjects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Left/right eyes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5 eye directions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10 images per eye direction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10 * 2 * 5 * 10 = 1,000 images</a:t>
            </a:r>
          </a:p>
          <a:p>
            <a:r>
              <a:rPr lang="en-US" altLang="zh-TW" sz="2000" dirty="0">
                <a:latin typeface="Tenorite" panose="00000500000000000000" pitchFamily="2" charset="0"/>
              </a:rPr>
              <a:t>Test set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Left eye viewing angle 3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Right eye viewing angle 2</a:t>
            </a:r>
            <a:endParaRPr lang="zh-TW" altLang="en-US" sz="1800" dirty="0">
              <a:latin typeface="Tenorite" panose="00000500000000000000" pitchFamily="2" charset="0"/>
            </a:endParaRPr>
          </a:p>
        </p:txBody>
      </p:sp>
      <p:pic>
        <p:nvPicPr>
          <p:cNvPr id="2050" name="Picture 2" descr="亞太第一支內建眼動追蹤的AR智慧眼鏡-J7EF Gaze">
            <a:extLst>
              <a:ext uri="{FF2B5EF4-FFF2-40B4-BE49-F238E27FC236}">
                <a16:creationId xmlns:a16="http://schemas.microsoft.com/office/drawing/2014/main" id="{DDFB8B3E-C101-83B4-3FB9-56339AB75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414" y="332028"/>
            <a:ext cx="4688635" cy="27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021B79F-C520-9A43-61E9-80F459583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206" y="2876508"/>
            <a:ext cx="1904942" cy="283647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141242E-01E7-4E3F-8AE8-441501B65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33" y="2876508"/>
            <a:ext cx="2566359" cy="256635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58BC487-1672-6582-23E7-D6A6E9EA6B47}"/>
              </a:ext>
            </a:extLst>
          </p:cNvPr>
          <p:cNvSpPr txBox="1"/>
          <p:nvPr/>
        </p:nvSpPr>
        <p:spPr>
          <a:xfrm>
            <a:off x="8353343" y="5442867"/>
            <a:ext cx="1231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enorite" panose="00000500000000000000" pitchFamily="2" charset="0"/>
              </a:rPr>
              <a:t>view_</a:t>
            </a:r>
            <a:r>
              <a:rPr lang="en-US" altLang="zh-TW" sz="1400" dirty="0">
                <a:solidFill>
                  <a:schemeClr val="accent2"/>
                </a:solidFill>
                <a:latin typeface="Tenorite" panose="00000500000000000000" pitchFamily="2" charset="0"/>
              </a:rPr>
              <a:t>1</a:t>
            </a:r>
            <a:r>
              <a:rPr lang="en-US" altLang="zh-TW" sz="1400" dirty="0">
                <a:latin typeface="Tenorite" panose="00000500000000000000" pitchFamily="2" charset="0"/>
              </a:rPr>
              <a:t>_</a:t>
            </a:r>
            <a:r>
              <a:rPr lang="en-US" altLang="zh-TW" sz="1400" dirty="0">
                <a:solidFill>
                  <a:srgbClr val="0070C0"/>
                </a:solidFill>
                <a:latin typeface="Tenorite" panose="00000500000000000000" pitchFamily="2" charset="0"/>
              </a:rPr>
              <a:t>1</a:t>
            </a:r>
            <a:r>
              <a:rPr lang="en-US" altLang="zh-TW" sz="1400" dirty="0">
                <a:latin typeface="Tenorite" panose="00000500000000000000" pitchFamily="2" charset="0"/>
              </a:rPr>
              <a:t>.png</a:t>
            </a:r>
            <a:endParaRPr lang="zh-TW" altLang="en-US" sz="1400" dirty="0">
              <a:latin typeface="Tenorite" panose="00000500000000000000" pitchFamily="2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156DE67-791D-A996-7577-BAE71C7F8002}"/>
              </a:ext>
            </a:extLst>
          </p:cNvPr>
          <p:cNvSpPr txBox="1"/>
          <p:nvPr/>
        </p:nvSpPr>
        <p:spPr>
          <a:xfrm>
            <a:off x="7686133" y="5765172"/>
            <a:ext cx="3086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enorite" panose="00000500000000000000" pitchFamily="2" charset="0"/>
              </a:rPr>
              <a:t>First number: viewing angle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enorite" panose="00000500000000000000" pitchFamily="2" charset="0"/>
              </a:rPr>
              <a:t>Second number: image index</a:t>
            </a:r>
            <a:endParaRPr lang="zh-TW" altLang="en-US" sz="14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62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079646F-AB5B-E6C4-7D24-CBCFA7A0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" y="839922"/>
            <a:ext cx="10800000" cy="561091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93410A-0B2D-4A99-4FC9-E049145D328B}"/>
              </a:ext>
            </a:extLst>
          </p:cNvPr>
          <p:cNvSpPr txBox="1"/>
          <p:nvPr/>
        </p:nvSpPr>
        <p:spPr>
          <a:xfrm>
            <a:off x="5291303" y="3364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enorite" panose="00000500000000000000" pitchFamily="2" charset="0"/>
              </a:rPr>
              <a:t>001 left eye</a:t>
            </a:r>
            <a:endParaRPr lang="zh-TW" altLang="en-US" b="1" dirty="0">
              <a:latin typeface="Tenorite" panose="00000500000000000000" pitchFamily="2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6280D3A-5633-CD97-2ECF-3B23300F5DE0}"/>
              </a:ext>
            </a:extLst>
          </p:cNvPr>
          <p:cNvSpPr/>
          <p:nvPr/>
        </p:nvSpPr>
        <p:spPr>
          <a:xfrm>
            <a:off x="491706" y="3053751"/>
            <a:ext cx="10981426" cy="1164566"/>
          </a:xfrm>
          <a:prstGeom prst="roundRect">
            <a:avLst>
              <a:gd name="adj" fmla="val 10741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52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4D3E0-73DC-962C-0511-AEC82F73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7AC719-A1FC-F80C-3508-1C26B0E7E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831364"/>
            <a:ext cx="10800000" cy="558022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ABC0AE4-D373-B5A1-79EE-FE24BB49AC2C}"/>
              </a:ext>
            </a:extLst>
          </p:cNvPr>
          <p:cNvSpPr txBox="1"/>
          <p:nvPr/>
        </p:nvSpPr>
        <p:spPr>
          <a:xfrm>
            <a:off x="5291303" y="336430"/>
            <a:ext cx="14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enorite" panose="00000500000000000000" pitchFamily="2" charset="0"/>
              </a:rPr>
              <a:t>001 right eye</a:t>
            </a:r>
            <a:endParaRPr lang="zh-TW" altLang="en-US" b="1" dirty="0">
              <a:latin typeface="Tenorite" panose="00000500000000000000" pitchFamily="2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89A69F4-0395-C284-2389-7E8AFAB60773}"/>
              </a:ext>
            </a:extLst>
          </p:cNvPr>
          <p:cNvSpPr/>
          <p:nvPr/>
        </p:nvSpPr>
        <p:spPr>
          <a:xfrm>
            <a:off x="514574" y="1940943"/>
            <a:ext cx="10981426" cy="1164566"/>
          </a:xfrm>
          <a:prstGeom prst="roundRect">
            <a:avLst>
              <a:gd name="adj" fmla="val 10741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02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5FF4E6-1042-B960-3AB6-580A6ECAC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Iris Segmentation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6CF89-7B70-797A-5E83-4590AB24F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enorite" panose="00000500000000000000" pitchFamily="2" charset="0"/>
              </a:rPr>
              <a:t>You may use off-the-shelf models for segmentation</a:t>
            </a:r>
          </a:p>
          <a:p>
            <a:pPr lvl="1"/>
            <a:r>
              <a:rPr lang="en-US" altLang="zh-TW" sz="1800" dirty="0" err="1">
                <a:latin typeface="Tenorite" panose="00000500000000000000" pitchFamily="2" charset="0"/>
                <a:hlinkClick r:id="rId2"/>
              </a:rPr>
              <a:t>IrisParseNet</a:t>
            </a:r>
            <a:endParaRPr lang="en-US" altLang="zh-TW" sz="1800" dirty="0">
              <a:latin typeface="Tenorite" panose="00000500000000000000" pitchFamily="2" charset="0"/>
            </a:endParaRPr>
          </a:p>
          <a:p>
            <a:pPr lvl="1"/>
            <a:r>
              <a:rPr lang="en-US" altLang="zh-TW" sz="1800" dirty="0" err="1">
                <a:latin typeface="Tenorite" panose="00000500000000000000" pitchFamily="2" charset="0"/>
                <a:hlinkClick r:id="rId3"/>
              </a:rPr>
              <a:t>RITNet</a:t>
            </a:r>
            <a:endParaRPr lang="en-US" altLang="zh-TW" sz="1800" dirty="0">
              <a:latin typeface="Tenorite" panose="00000500000000000000" pitchFamily="2" charset="0"/>
              <a:hlinkClick r:id="rId4"/>
            </a:endParaRPr>
          </a:p>
          <a:p>
            <a:pPr lvl="1"/>
            <a:r>
              <a:rPr lang="en-US" altLang="zh-TW" sz="1800" dirty="0" err="1">
                <a:latin typeface="Tenorite" panose="00000500000000000000" pitchFamily="2" charset="0"/>
                <a:hlinkClick r:id="rId4"/>
              </a:rPr>
              <a:t>EllSeg</a:t>
            </a:r>
            <a:endParaRPr lang="en-US" altLang="zh-TW" sz="1800" dirty="0">
              <a:latin typeface="Tenorite" panose="00000500000000000000" pitchFamily="2" charset="0"/>
            </a:endParaRP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etc.</a:t>
            </a:r>
            <a:endParaRPr lang="zh-TW" altLang="en-US" sz="1600" dirty="0">
              <a:latin typeface="Tenorite" panose="00000500000000000000" pitchFamily="2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2786187-4BA5-2D7E-6A24-7E8DF3FF7DE3}"/>
              </a:ext>
            </a:extLst>
          </p:cNvPr>
          <p:cNvGrpSpPr/>
          <p:nvPr/>
        </p:nvGrpSpPr>
        <p:grpSpPr>
          <a:xfrm>
            <a:off x="4809315" y="2622747"/>
            <a:ext cx="4448176" cy="3689153"/>
            <a:chOff x="4809315" y="2622747"/>
            <a:chExt cx="4448176" cy="368915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CFFF24A9-BBD3-2098-0099-C05AC08F9196}"/>
                </a:ext>
              </a:extLst>
            </p:cNvPr>
            <p:cNvGrpSpPr/>
            <p:nvPr/>
          </p:nvGrpSpPr>
          <p:grpSpPr>
            <a:xfrm>
              <a:off x="4809315" y="2622747"/>
              <a:ext cx="4448176" cy="3413096"/>
              <a:chOff x="5835858" y="3597304"/>
              <a:chExt cx="4448176" cy="3413096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C5288712-7661-0D5D-77F6-7FC4CECFB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75347"/>
              <a:stretch/>
            </p:blipFill>
            <p:spPr>
              <a:xfrm>
                <a:off x="5835858" y="3597304"/>
                <a:ext cx="4448175" cy="1690688"/>
              </a:xfrm>
              <a:prstGeom prst="rect">
                <a:avLst/>
              </a:prstGeom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FCA0C43A-18CD-9477-CFA5-E2FBAF468B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74885"/>
              <a:stretch/>
            </p:blipFill>
            <p:spPr>
              <a:xfrm>
                <a:off x="5835859" y="5287992"/>
                <a:ext cx="4448175" cy="1722408"/>
              </a:xfrm>
              <a:prstGeom prst="rect">
                <a:avLst/>
              </a:prstGeom>
            </p:spPr>
          </p:pic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4116F29-6AB8-C5B5-C149-B4FE4BD2747F}"/>
                </a:ext>
              </a:extLst>
            </p:cNvPr>
            <p:cNvSpPr txBox="1"/>
            <p:nvPr/>
          </p:nvSpPr>
          <p:spPr>
            <a:xfrm>
              <a:off x="5621797" y="6004123"/>
              <a:ext cx="2823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enorite" panose="00000500000000000000" pitchFamily="2" charset="0"/>
                </a:rPr>
                <a:t>Semantic segmentation by </a:t>
              </a:r>
              <a:r>
                <a:rPr lang="en-US" altLang="zh-TW" sz="1400" dirty="0" err="1">
                  <a:latin typeface="Tenorite" panose="00000500000000000000" pitchFamily="2" charset="0"/>
                </a:rPr>
                <a:t>RITNet</a:t>
              </a:r>
              <a:endParaRPr lang="zh-TW" altLang="en-US" sz="1400" dirty="0">
                <a:latin typeface="Tenorite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994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4B697-41F9-302F-529B-4543389F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Open-source Iris Recognition Repositories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F99880-3AA3-F993-362B-D313A3F8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enorite" panose="00000500000000000000" pitchFamily="2" charset="0"/>
              </a:rPr>
              <a:t>It is allowed to start with an open-source repositories</a:t>
            </a:r>
          </a:p>
          <a:p>
            <a:pPr lvl="1"/>
            <a:r>
              <a:rPr lang="en-US" altLang="zh-TW" sz="1800" dirty="0" err="1">
                <a:latin typeface="Tenorite" panose="00000500000000000000" pitchFamily="2" charset="0"/>
                <a:hlinkClick r:id="rId2"/>
              </a:rPr>
              <a:t>OpenSourceIrisRecognition</a:t>
            </a:r>
            <a:endParaRPr lang="en-US" altLang="zh-TW" sz="1800" dirty="0">
              <a:latin typeface="Tenorite" panose="00000500000000000000" pitchFamily="2" charset="0"/>
            </a:endParaRPr>
          </a:p>
          <a:p>
            <a:pPr lvl="1"/>
            <a:r>
              <a:rPr lang="en-US" altLang="zh-TW" sz="1800" dirty="0">
                <a:latin typeface="Tenorite" panose="00000500000000000000" pitchFamily="2" charset="0"/>
                <a:hlinkClick r:id="rId3"/>
              </a:rPr>
              <a:t>Open-IRIS</a:t>
            </a:r>
            <a:endParaRPr lang="en-US" altLang="zh-TW" sz="1800" dirty="0">
              <a:latin typeface="Tenorite" panose="00000500000000000000" pitchFamily="2" charset="0"/>
            </a:endParaRPr>
          </a:p>
          <a:p>
            <a:pPr lvl="1"/>
            <a:r>
              <a:rPr lang="en-US" altLang="zh-TW" sz="1800" dirty="0">
                <a:latin typeface="Tenorite" panose="00000500000000000000" pitchFamily="2" charset="0"/>
                <a:hlinkClick r:id="rId4"/>
              </a:rPr>
              <a:t>Dynamic graph representation for partially occluded biometrics (TPAMI 2023)</a:t>
            </a:r>
            <a:endParaRPr lang="en-US" altLang="zh-TW" sz="1800" dirty="0">
              <a:latin typeface="Tenorite" panose="00000500000000000000" pitchFamily="2" charset="0"/>
            </a:endParaRP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etc.</a:t>
            </a:r>
            <a:endParaRPr lang="zh-TW" altLang="en-US" sz="1800" dirty="0">
              <a:latin typeface="Tenorite" panose="00000500000000000000" pitchFamily="2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F85606C-1490-1AE3-E8E9-CFA0FEEA230C}"/>
              </a:ext>
            </a:extLst>
          </p:cNvPr>
          <p:cNvGrpSpPr/>
          <p:nvPr/>
        </p:nvGrpSpPr>
        <p:grpSpPr>
          <a:xfrm>
            <a:off x="4333450" y="3429000"/>
            <a:ext cx="4053930" cy="2835350"/>
            <a:chOff x="3539820" y="3429000"/>
            <a:chExt cx="4053930" cy="283535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19C46DB-664F-F2C7-FAFF-5D81382E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1720" y="3429000"/>
              <a:ext cx="3870131" cy="2527573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A409C1C1-820A-A58A-15F0-0EF07C8FAE6C}"/>
                </a:ext>
              </a:extLst>
            </p:cNvPr>
            <p:cNvSpPr txBox="1"/>
            <p:nvPr/>
          </p:nvSpPr>
          <p:spPr>
            <a:xfrm>
              <a:off x="3539820" y="5956573"/>
              <a:ext cx="4053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enorite" panose="00000500000000000000" pitchFamily="2" charset="0"/>
                </a:rPr>
                <a:t>Visualization of iris codes computed by Open-IRIS</a:t>
              </a:r>
              <a:endParaRPr lang="zh-TW" altLang="en-US" sz="1400" dirty="0">
                <a:latin typeface="Tenorite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79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B36D6C-1AE4-9D8D-5280-CC2724BE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Other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BDEEEC-83F3-FCEB-E788-BB0C308E2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1" dirty="0">
                <a:latin typeface="Tenorite" panose="00000500000000000000" pitchFamily="2" charset="0"/>
              </a:rPr>
              <a:t>Single algorithm</a:t>
            </a:r>
            <a:r>
              <a:rPr lang="en-US" altLang="zh-TW" sz="2000" dirty="0">
                <a:latin typeface="Tenorite" panose="00000500000000000000" pitchFamily="2" charset="0"/>
              </a:rPr>
              <a:t> for all datasets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You may have different models for different datasets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You may also tune parameters for different datasets</a:t>
            </a:r>
            <a:endParaRPr lang="zh-TW" altLang="en-US" sz="18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999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0F11A4-F005-BBC8-A69F-FB045D8E8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Scoring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2B5543-CE50-73C5-8073-34C713FA2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enorite" panose="00000500000000000000" pitchFamily="2" charset="0"/>
              </a:rPr>
              <a:t>Performance 60%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CASIA-Iris-Thousand (20%)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CASIA-Iris-Lamp (20%)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Ganzin-J7EF-Gaze</a:t>
            </a:r>
          </a:p>
          <a:p>
            <a:pPr lvl="2"/>
            <a:r>
              <a:rPr lang="en-US" altLang="zh-TW" sz="1800" dirty="0">
                <a:latin typeface="Tenorite" panose="00000500000000000000" pitchFamily="2" charset="0"/>
              </a:rPr>
              <a:t>Left eye direction 3 (10%)</a:t>
            </a:r>
          </a:p>
          <a:p>
            <a:pPr lvl="2"/>
            <a:r>
              <a:rPr lang="en-US" altLang="zh-TW" sz="1800" dirty="0">
                <a:latin typeface="Tenorite" panose="00000500000000000000" pitchFamily="2" charset="0"/>
              </a:rPr>
              <a:t>Right eye direction 2 (10%)</a:t>
            </a:r>
          </a:p>
          <a:p>
            <a:r>
              <a:rPr lang="en-US" altLang="zh-TW" sz="2000" dirty="0">
                <a:latin typeface="Tenorite" panose="00000500000000000000" pitchFamily="2" charset="0"/>
              </a:rPr>
              <a:t>Report 40%</a:t>
            </a:r>
          </a:p>
          <a:p>
            <a:r>
              <a:rPr lang="en-US" altLang="zh-TW" sz="2000" dirty="0">
                <a:latin typeface="Tenorite" panose="00000500000000000000" pitchFamily="2" charset="0"/>
              </a:rPr>
              <a:t>Bonus 10%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Ganzin-J7EF-Gaze</a:t>
            </a:r>
          </a:p>
          <a:p>
            <a:pPr lvl="2"/>
            <a:r>
              <a:rPr lang="en-US" altLang="zh-TW" sz="1800" dirty="0">
                <a:latin typeface="Tenorite" panose="00000500000000000000" pitchFamily="2" charset="0"/>
              </a:rPr>
              <a:t>Cross angle matching</a:t>
            </a:r>
          </a:p>
        </p:txBody>
      </p:sp>
    </p:spTree>
    <p:extLst>
      <p:ext uri="{BB962C8B-B14F-4D97-AF65-F5344CB8AC3E}">
        <p14:creationId xmlns:p14="http://schemas.microsoft.com/office/powerpoint/2010/main" val="103044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971D2-CEC3-4C1C-12AA-960DA174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Reference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F92A4D-8B12-8F30-DF4B-FB47D3EA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634"/>
            <a:ext cx="10515600" cy="459832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TW" sz="1400" b="0" i="0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John </a:t>
            </a:r>
            <a:r>
              <a:rPr lang="en-US" altLang="zh-TW" sz="1400" b="0" i="0" dirty="0" err="1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Daugman</a:t>
            </a:r>
            <a:r>
              <a:rPr lang="en-US" altLang="zh-TW" sz="1400" b="0" i="0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. "How Iris Recognition Works." </a:t>
            </a:r>
            <a:r>
              <a:rPr lang="en-US" altLang="zh-TW" sz="1400" b="0" i="1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IEEE Transactions on Circuits and Systems for Video Technology</a:t>
            </a:r>
            <a:r>
              <a:rPr lang="en-US" altLang="zh-TW" sz="1400" b="0" i="0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 14.1 (2004): 21.</a:t>
            </a:r>
          </a:p>
          <a:p>
            <a:pPr>
              <a:buFont typeface="+mj-lt"/>
              <a:buAutoNum type="arabicPeriod"/>
            </a:pPr>
            <a:r>
              <a:rPr lang="en-US" altLang="zh-TW" sz="1400" b="0" i="0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Jasem Rahman </a:t>
            </a:r>
            <a:r>
              <a:rPr lang="en-US" altLang="zh-TW" sz="1400" b="0" i="0" dirty="0" err="1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Malgheet</a:t>
            </a:r>
            <a:r>
              <a:rPr lang="en-US" altLang="zh-TW" sz="1400" b="0" i="0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, </a:t>
            </a:r>
            <a:r>
              <a:rPr lang="en-US" altLang="zh-TW" sz="1400" b="0" i="0" dirty="0" err="1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Noridayu</a:t>
            </a:r>
            <a:r>
              <a:rPr lang="en-US" altLang="zh-TW" sz="1400" b="0" i="0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 </a:t>
            </a:r>
            <a:r>
              <a:rPr lang="en-US" altLang="zh-TW" sz="1400" b="0" i="0" dirty="0" err="1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Bt</a:t>
            </a:r>
            <a:r>
              <a:rPr lang="en-US" altLang="zh-TW" sz="1400" b="0" i="0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 </a:t>
            </a:r>
            <a:r>
              <a:rPr lang="en-US" altLang="zh-TW" sz="1400" b="0" i="0" dirty="0" err="1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Manshor</a:t>
            </a:r>
            <a:r>
              <a:rPr lang="en-US" altLang="zh-TW" sz="1400" b="0" i="0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, and Lilly Suriani </a:t>
            </a:r>
            <a:r>
              <a:rPr lang="en-US" altLang="zh-TW" sz="1400" b="0" i="0" dirty="0" err="1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Affendey</a:t>
            </a:r>
            <a:r>
              <a:rPr lang="en-US" altLang="zh-TW" sz="1400" b="0" i="0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. "Iris recognition development techniques: a comprehensive review." </a:t>
            </a:r>
            <a:r>
              <a:rPr lang="en-US" altLang="zh-TW" sz="1400" b="0" i="1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Complexity</a:t>
            </a:r>
            <a:r>
              <a:rPr lang="en-US" altLang="zh-TW" sz="1400" b="0" i="0" dirty="0">
                <a:solidFill>
                  <a:srgbClr val="222222"/>
                </a:solidFill>
                <a:effectLst/>
                <a:latin typeface="Tenorite" panose="00000500000000000000" pitchFamily="2" charset="0"/>
              </a:rPr>
              <a:t> 2021.1 (2021): 6641247.</a:t>
            </a:r>
          </a:p>
        </p:txBody>
      </p:sp>
    </p:spTree>
    <p:extLst>
      <p:ext uri="{BB962C8B-B14F-4D97-AF65-F5344CB8AC3E}">
        <p14:creationId xmlns:p14="http://schemas.microsoft.com/office/powerpoint/2010/main" val="366690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C7E1E-EA84-C514-7D9F-1EFE5760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Human Eye Anatomy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33FADFE-4FE4-3FB0-B8EE-D39A1A8BBD9B}"/>
              </a:ext>
            </a:extLst>
          </p:cNvPr>
          <p:cNvGrpSpPr/>
          <p:nvPr/>
        </p:nvGrpSpPr>
        <p:grpSpPr>
          <a:xfrm>
            <a:off x="6934624" y="2270587"/>
            <a:ext cx="4597879" cy="3448409"/>
            <a:chOff x="838200" y="2728553"/>
            <a:chExt cx="4597879" cy="344840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A69CC8B-CBB4-0ADC-5AFF-64EE4D68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728553"/>
              <a:ext cx="4597879" cy="34484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951820E7-38C3-FDA4-7A1E-3DF935C3F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0308" y="4452757"/>
              <a:ext cx="270295" cy="22276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F75AA869-995A-318D-35A9-B4CFB470E74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109" y="4261449"/>
              <a:ext cx="370936" cy="3026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EB654EA-B9B2-84C4-6224-BD932256047E}"/>
                </a:ext>
              </a:extLst>
            </p:cNvPr>
            <p:cNvSpPr txBox="1"/>
            <p:nvPr/>
          </p:nvSpPr>
          <p:spPr>
            <a:xfrm>
              <a:off x="3386470" y="4083425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FF00"/>
                  </a:solidFill>
                </a:rPr>
                <a:t>Pupil</a:t>
              </a:r>
              <a:endParaRPr lang="zh-TW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7F75D51-55F0-B1E1-B42F-3CACB710DEC7}"/>
                </a:ext>
              </a:extLst>
            </p:cNvPr>
            <p:cNvSpPr txBox="1"/>
            <p:nvPr/>
          </p:nvSpPr>
          <p:spPr>
            <a:xfrm>
              <a:off x="1879739" y="3898759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2"/>
                  </a:solidFill>
                </a:rPr>
                <a:t>Iris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9C1E8F-97BF-A11F-D319-134BBF797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7" y="2123165"/>
            <a:ext cx="6238759" cy="37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50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158759-753C-93D1-6DAA-81A0C890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Iris Recognition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DA8F5-0CD0-9F15-8B39-71CD96893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1" dirty="0">
                <a:latin typeface="Tenorite" panose="00000500000000000000" pitchFamily="2" charset="0"/>
              </a:rPr>
              <a:t>Unique:</a:t>
            </a:r>
            <a:r>
              <a:rPr lang="en-US" altLang="zh-TW" sz="2000" dirty="0">
                <a:latin typeface="Tenorite" panose="00000500000000000000" pitchFamily="2" charset="0"/>
              </a:rPr>
              <a:t> Iris variability among different people is enormous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Even from two eyes of the same person or eyes of twins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Large inter-class distance</a:t>
            </a:r>
          </a:p>
          <a:p>
            <a:r>
              <a:rPr lang="en-US" altLang="zh-TW" sz="2000" b="1" dirty="0">
                <a:latin typeface="Tenorite" panose="00000500000000000000" pitchFamily="2" charset="0"/>
              </a:rPr>
              <a:t>Stable:</a:t>
            </a:r>
            <a:r>
              <a:rPr lang="en-US" altLang="zh-TW" sz="2000" dirty="0">
                <a:latin typeface="Tenorite" panose="00000500000000000000" pitchFamily="2" charset="0"/>
              </a:rPr>
              <a:t> Iris is stable over lifetime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Iris begins to form in the third month of gestation and the structures are largely complete by the eighth month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Small intra-class distance</a:t>
            </a:r>
          </a:p>
          <a:p>
            <a:r>
              <a:rPr lang="en-US" altLang="zh-TW" sz="2000" b="1" dirty="0">
                <a:latin typeface="Tenorite" panose="00000500000000000000" pitchFamily="2" charset="0"/>
              </a:rPr>
              <a:t>Contactless:</a:t>
            </a:r>
            <a:r>
              <a:rPr lang="en-US" altLang="zh-TW" sz="2000" dirty="0">
                <a:latin typeface="Tenorite" panose="00000500000000000000" pitchFamily="2" charset="0"/>
              </a:rPr>
              <a:t> Easy to capture iris images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Iris recognition is more hygienic than biometrics that requires contact, such as fingerprint recognition.</a:t>
            </a:r>
          </a:p>
          <a:p>
            <a:r>
              <a:rPr lang="en-US" altLang="zh-TW" sz="2000" b="1" dirty="0">
                <a:latin typeface="Tenorite" panose="00000500000000000000" pitchFamily="2" charset="0"/>
              </a:rPr>
              <a:t>Safe:</a:t>
            </a:r>
            <a:r>
              <a:rPr lang="en-US" altLang="zh-TW" sz="2000" dirty="0">
                <a:latin typeface="Tenorite" panose="00000500000000000000" pitchFamily="2" charset="0"/>
              </a:rPr>
              <a:t> Iris is well protected by eyelids and hard to forge</a:t>
            </a:r>
          </a:p>
        </p:txBody>
      </p:sp>
    </p:spTree>
    <p:extLst>
      <p:ext uri="{BB962C8B-B14F-4D97-AF65-F5344CB8AC3E}">
        <p14:creationId xmlns:p14="http://schemas.microsoft.com/office/powerpoint/2010/main" val="101451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A48A6FD-89DE-1384-E554-547FD3A0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39" y="1684091"/>
            <a:ext cx="8742265" cy="4641148"/>
          </a:xfrm>
          <a:prstGeom prst="rect">
            <a:avLst/>
          </a:prstGeo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2AFD4602-C5E6-1CFA-4A75-2BC3D675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Tenorite" panose="00000500000000000000" pitchFamily="2" charset="0"/>
              </a:rPr>
              <a:t>Typical pipeline</a:t>
            </a:r>
            <a:endParaRPr lang="zh-TW" altLang="en-US" sz="2000" dirty="0">
              <a:latin typeface="Tenorite" panose="00000500000000000000" pitchFamily="2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6AE494-82A1-61CA-7661-6F70CE41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How Iris Recognition Works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9433B5-00A9-0183-32B3-9766939F5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01" y="3901899"/>
            <a:ext cx="3309403" cy="231397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450E24-7A2E-E412-5D52-9B8E0B6067AD}"/>
              </a:ext>
            </a:extLst>
          </p:cNvPr>
          <p:cNvSpPr txBox="1"/>
          <p:nvPr/>
        </p:nvSpPr>
        <p:spPr>
          <a:xfrm>
            <a:off x="9103628" y="1552188"/>
            <a:ext cx="22500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>
                <a:latin typeface="Tenorite" panose="00000500000000000000" pitchFamily="2" charset="0"/>
              </a:rPr>
              <a:t>Daugman’s</a:t>
            </a:r>
            <a:r>
              <a:rPr lang="en-US" altLang="zh-TW" sz="1200" dirty="0">
                <a:latin typeface="Tenorite" panose="00000500000000000000" pitchFamily="2" charset="0"/>
              </a:rPr>
              <a:t> rubber sheet model</a:t>
            </a:r>
            <a:endParaRPr lang="zh-TW" altLang="en-US" sz="1200" dirty="0">
              <a:latin typeface="Tenorite" panose="00000500000000000000" pitchFamily="2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D9E087-CAED-45A1-6451-BE9745E4DACC}"/>
              </a:ext>
            </a:extLst>
          </p:cNvPr>
          <p:cNvSpPr txBox="1"/>
          <p:nvPr/>
        </p:nvSpPr>
        <p:spPr>
          <a:xfrm>
            <a:off x="661596" y="6215876"/>
            <a:ext cx="265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enorite" panose="00000500000000000000" pitchFamily="2" charset="0"/>
              </a:rPr>
              <a:t>An example of good feature selection</a:t>
            </a:r>
            <a:endParaRPr lang="zh-TW" altLang="en-US" sz="1200" dirty="0">
              <a:latin typeface="Tenorite" panose="00000500000000000000" pitchFamily="2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CA0E3C2-5E8E-EBD3-EB94-8CFE9447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85" y="165903"/>
            <a:ext cx="3591125" cy="14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5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0E18-2129-BE0F-E785-89BA8006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BF1E5-40AE-C0B9-AD7F-4B7A9669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How Iris Recognition Works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89CD47-A426-4A90-CFE3-F029456A1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enorite" panose="00000500000000000000" pitchFamily="2" charset="0"/>
              </a:rPr>
              <a:t>Deep learning based methods</a:t>
            </a:r>
            <a:endParaRPr lang="zh-TW" altLang="en-US" sz="2000" dirty="0">
              <a:latin typeface="Tenorite" panose="00000500000000000000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15FF8C-B856-3D7B-28B0-136E7E04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256" y="4410493"/>
            <a:ext cx="5690737" cy="15718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F9CC62C-A21A-7405-97C1-05FEBE4C4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71" y="2467830"/>
            <a:ext cx="7201905" cy="12479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C6107AC-39BE-DA54-9A3A-F49FE79C8A48}"/>
              </a:ext>
            </a:extLst>
          </p:cNvPr>
          <p:cNvSpPr txBox="1"/>
          <p:nvPr/>
        </p:nvSpPr>
        <p:spPr>
          <a:xfrm>
            <a:off x="5178947" y="3715952"/>
            <a:ext cx="124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enorite" panose="00000500000000000000" pitchFamily="2" charset="0"/>
              </a:rPr>
              <a:t>Input: iris ROI</a:t>
            </a:r>
            <a:endParaRPr lang="zh-TW" altLang="en-US" sz="1400" dirty="0">
              <a:latin typeface="Tenorite" panose="00000500000000000000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2CE0B54-FFFE-DEF8-3E3E-2AEB314234A5}"/>
              </a:ext>
            </a:extLst>
          </p:cNvPr>
          <p:cNvSpPr txBox="1"/>
          <p:nvPr/>
        </p:nvSpPr>
        <p:spPr>
          <a:xfrm>
            <a:off x="4686299" y="5998107"/>
            <a:ext cx="2370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enorite" panose="00000500000000000000" pitchFamily="2" charset="0"/>
              </a:rPr>
              <a:t>Input: polar transformed iris</a:t>
            </a:r>
            <a:endParaRPr lang="zh-TW" altLang="en-US" sz="14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237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748E2-6045-67BA-4C06-4EC3A580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Challenges in AR/VR Devices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DB4C15-E3DC-0553-A099-1DF4D5A88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enorite" panose="00000500000000000000" pitchFamily="2" charset="0"/>
              </a:rPr>
              <a:t>Eye camera has tilted viewing angle</a:t>
            </a:r>
            <a:endParaRPr lang="zh-TW" altLang="en-US" sz="2000" dirty="0">
              <a:latin typeface="Tenorite" panose="00000500000000000000" pitchFamily="2" charset="0"/>
            </a:endParaRPr>
          </a:p>
        </p:txBody>
      </p:sp>
      <p:pic>
        <p:nvPicPr>
          <p:cNvPr id="4" name="圖片 3" descr="一張含有 室內, 裝置, 光, 控制台 的圖片&#10;&#10;自動產生的描述">
            <a:extLst>
              <a:ext uri="{FF2B5EF4-FFF2-40B4-BE49-F238E27FC236}">
                <a16:creationId xmlns:a16="http://schemas.microsoft.com/office/drawing/2014/main" id="{A7142CBD-B7A4-2C8C-7D02-08A29853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15442"/>
          <a:stretch/>
        </p:blipFill>
        <p:spPr>
          <a:xfrm>
            <a:off x="1129025" y="2774357"/>
            <a:ext cx="3889687" cy="24538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1D7D9E-BF4B-34AE-8FE8-16D7A1D66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555" y="1991900"/>
            <a:ext cx="2592000" cy="1944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6F381A-744E-DFAA-EDD5-7DB9AD15D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55" y="1991900"/>
            <a:ext cx="2592000" cy="1944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39A6C11-9660-A0CD-84E9-FA1350955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55" y="3935900"/>
            <a:ext cx="2592000" cy="1944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C1EABDF-E1EA-9442-8F4B-E06C29245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555" y="3935900"/>
            <a:ext cx="2592000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26EEE-2B6B-1508-348A-014930CF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Common Evaluation Metrics</a:t>
            </a:r>
            <a:endParaRPr lang="zh-TW" altLang="en-US" dirty="0">
              <a:latin typeface="Tenorite" panose="00000500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8AE82F-2B98-B87F-2F50-B8C7E27BB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enorite" panose="00000500000000000000" pitchFamily="2" charset="0"/>
              </a:rPr>
              <a:t>False acceptance rate (FAR)</a:t>
            </a:r>
          </a:p>
          <a:p>
            <a:endParaRPr lang="en-US" altLang="zh-TW" sz="2000" dirty="0">
              <a:latin typeface="Tenorite" panose="00000500000000000000" pitchFamily="2" charset="0"/>
            </a:endParaRPr>
          </a:p>
          <a:p>
            <a:endParaRPr lang="en-US" altLang="zh-TW" sz="2000" dirty="0">
              <a:latin typeface="Tenorite" panose="00000500000000000000" pitchFamily="2" charset="0"/>
            </a:endParaRPr>
          </a:p>
          <a:p>
            <a:endParaRPr lang="en-US" altLang="zh-TW" sz="2000" dirty="0">
              <a:latin typeface="Tenorite" panose="00000500000000000000" pitchFamily="2" charset="0"/>
            </a:endParaRPr>
          </a:p>
          <a:p>
            <a:r>
              <a:rPr lang="en-US" altLang="zh-TW" sz="2000" dirty="0">
                <a:latin typeface="Tenorite" panose="00000500000000000000" pitchFamily="2" charset="0"/>
              </a:rPr>
              <a:t>False rejection rate (FRR)</a:t>
            </a:r>
            <a:endParaRPr lang="zh-TW" altLang="en-US" sz="2000" dirty="0">
              <a:latin typeface="Tenorite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38C8320-C413-E849-5925-EC90E656A36B}"/>
                  </a:ext>
                </a:extLst>
              </p:cNvPr>
              <p:cNvSpPr txBox="1"/>
              <p:nvPr/>
            </p:nvSpPr>
            <p:spPr>
              <a:xfrm>
                <a:off x="4430095" y="2393830"/>
                <a:ext cx="166590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𝐹𝐴𝑅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A38C8320-C413-E849-5925-EC90E656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095" y="2393830"/>
                <a:ext cx="1665905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FBE12CA-3B61-A8F6-6256-13F534BC3DFF}"/>
                  </a:ext>
                </a:extLst>
              </p:cNvPr>
              <p:cNvSpPr txBox="1"/>
              <p:nvPr/>
            </p:nvSpPr>
            <p:spPr>
              <a:xfrm>
                <a:off x="4430095" y="4159370"/>
                <a:ext cx="1664302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𝐹𝑅𝑅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FBE12CA-3B61-A8F6-6256-13F534BC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095" y="4159370"/>
                <a:ext cx="1664302" cy="523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01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5B6A2-7C47-1A6F-E5AE-6006CEA9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Common Evaluation Metrics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B6B15-42EC-5C40-C067-96A33E1CD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enorite" panose="00000500000000000000" pitchFamily="2" charset="0"/>
              </a:rPr>
              <a:t>Discriminability index (d’ score)</a:t>
            </a:r>
          </a:p>
          <a:p>
            <a:pPr lvl="1"/>
            <a:r>
              <a:rPr lang="en-US" altLang="zh-TW" sz="1800" dirty="0">
                <a:latin typeface="Tenorite" panose="00000500000000000000" pitchFamily="2" charset="0"/>
              </a:rPr>
              <a:t>See RMS </a:t>
            </a:r>
            <a:r>
              <a:rPr lang="en-US" altLang="zh-TW" sz="1800" dirty="0" err="1">
                <a:latin typeface="Tenorite" panose="00000500000000000000" pitchFamily="2" charset="0"/>
              </a:rPr>
              <a:t>sd</a:t>
            </a:r>
            <a:r>
              <a:rPr lang="en-US" altLang="zh-TW" sz="1800" dirty="0">
                <a:latin typeface="Tenorite" panose="00000500000000000000" pitchFamily="2" charset="0"/>
              </a:rPr>
              <a:t> discriminability index in </a:t>
            </a:r>
            <a:r>
              <a:rPr lang="en-US" altLang="zh-TW" sz="1800" dirty="0">
                <a:latin typeface="Tenorite" panose="00000500000000000000" pitchFamily="2" charset="0"/>
                <a:hlinkClick r:id="rId4"/>
              </a:rPr>
              <a:t>wiki</a:t>
            </a:r>
            <a:endParaRPr lang="zh-TW" altLang="en-US" sz="1800" dirty="0">
              <a:latin typeface="Tenorite" panose="00000500000000000000" pitchFamily="2" charset="0"/>
            </a:endParaRPr>
          </a:p>
        </p:txBody>
      </p:sp>
      <p:pic>
        <p:nvPicPr>
          <p:cNvPr id="7" name="圖片 6" descr="\documentclass{article}&#10;\usepackage{amsmath}&#10;\pagestyle{empty}&#10;\begin{document}&#10;&#10;\[&#10;d' = \frac{|\mu_a - \mu_b|}{\sigma_{rms}}&#10;\]&#10;&#10;&#10;\end{document}" title="IguanaTex Bitmap Display">
            <a:extLst>
              <a:ext uri="{FF2B5EF4-FFF2-40B4-BE49-F238E27FC236}">
                <a16:creationId xmlns:a16="http://schemas.microsoft.com/office/drawing/2014/main" id="{EDE8E8FA-769F-9039-7743-6536FBB1E6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21" y="2800072"/>
            <a:ext cx="1847346" cy="687725"/>
          </a:xfrm>
          <a:prstGeom prst="rect">
            <a:avLst/>
          </a:prstGeom>
        </p:spPr>
      </p:pic>
      <p:pic>
        <p:nvPicPr>
          <p:cNvPr id="9" name="圖片 8" descr="\documentclass{article}&#10;\usepackage{amsmath}&#10;\pagestyle{empty}&#10;\begin{document}&#10;&#10;\[&#10;\sigma_{rms} = \sqrt{\frac{\sigma_a + \sigma_b}{2}}&#10;\]&#10;&#10;&#10;\end{document}" title="IguanaTex Bitmap Display">
            <a:extLst>
              <a:ext uri="{FF2B5EF4-FFF2-40B4-BE49-F238E27FC236}">
                <a16:creationId xmlns:a16="http://schemas.microsoft.com/office/drawing/2014/main" id="{F16A2661-6C52-4AEA-5D5E-81A685F9AD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92" y="2780868"/>
            <a:ext cx="2396062" cy="726135"/>
          </a:xfrm>
          <a:prstGeom prst="rect">
            <a:avLst/>
          </a:prstGeom>
        </p:spPr>
      </p:pic>
      <p:pic>
        <p:nvPicPr>
          <p:cNvPr id="11" name="圖片 10" descr="一張含有 文字, 繪圖, 行, 螢幕擷取畫面 的圖片&#10;&#10;AI 產生的內容可能不正確。">
            <a:extLst>
              <a:ext uri="{FF2B5EF4-FFF2-40B4-BE49-F238E27FC236}">
                <a16:creationId xmlns:a16="http://schemas.microsoft.com/office/drawing/2014/main" id="{3FAAAEFD-4779-5818-1A27-FF00C576E5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3790779"/>
            <a:ext cx="4320000" cy="3024000"/>
          </a:xfrm>
          <a:prstGeom prst="rect">
            <a:avLst/>
          </a:prstGeom>
        </p:spPr>
      </p:pic>
      <p:pic>
        <p:nvPicPr>
          <p:cNvPr id="13" name="圖片 12" descr="一張含有 文字, 圖表, 繪圖, 行 的圖片&#10;&#10;AI 產生的內容可能不正確。">
            <a:extLst>
              <a:ext uri="{FF2B5EF4-FFF2-40B4-BE49-F238E27FC236}">
                <a16:creationId xmlns:a16="http://schemas.microsoft.com/office/drawing/2014/main" id="{4EA2E7C6-BBB9-3880-9F0D-42CC81358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0779"/>
            <a:ext cx="4320000" cy="3024000"/>
          </a:xfrm>
          <a:prstGeom prst="rect">
            <a:avLst/>
          </a:prstGeom>
        </p:spPr>
      </p:pic>
      <p:pic>
        <p:nvPicPr>
          <p:cNvPr id="15" name="圖片 14" descr="一張含有 設計 的圖片&#10;&#10;AI 產生的內容可能不正確。">
            <a:extLst>
              <a:ext uri="{FF2B5EF4-FFF2-40B4-BE49-F238E27FC236}">
                <a16:creationId xmlns:a16="http://schemas.microsoft.com/office/drawing/2014/main" id="{A529AB07-FBCF-C0E0-FE37-9AA112B60A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86" y="467232"/>
            <a:ext cx="2021637" cy="268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6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21EEF-536D-033B-E4E5-B0112AFE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enorite" panose="00000500000000000000" pitchFamily="2" charset="0"/>
              </a:rPr>
              <a:t>Evaluation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8A53B0-D540-DDF4-4E52-955671F49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enorite" panose="00000500000000000000" pitchFamily="2" charset="0"/>
              </a:rPr>
              <a:t>Evaluation protocol</a:t>
            </a:r>
            <a:endParaRPr lang="zh-TW" altLang="en-US" sz="2000" dirty="0">
              <a:latin typeface="Tenorite" panose="00000500000000000000" pitchFamily="2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94CE5DD-C6B2-5FFD-F0BA-96D4DFCFAFA7}"/>
              </a:ext>
            </a:extLst>
          </p:cNvPr>
          <p:cNvSpPr/>
          <p:nvPr/>
        </p:nvSpPr>
        <p:spPr>
          <a:xfrm>
            <a:off x="1647645" y="2639683"/>
            <a:ext cx="4986069" cy="3329796"/>
          </a:xfrm>
          <a:prstGeom prst="roundRect">
            <a:avLst>
              <a:gd name="adj" fmla="val 7340"/>
            </a:avLst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1146AC-725C-4571-42C4-E54088C4CB86}"/>
              </a:ext>
            </a:extLst>
          </p:cNvPr>
          <p:cNvSpPr txBox="1"/>
          <p:nvPr/>
        </p:nvSpPr>
        <p:spPr>
          <a:xfrm>
            <a:off x="1871933" y="2331906"/>
            <a:ext cx="733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enorite" panose="00000500000000000000" pitchFamily="2" charset="0"/>
              </a:rPr>
              <a:t>eval.py</a:t>
            </a:r>
            <a:endParaRPr lang="zh-TW" altLang="en-US" sz="1400" dirty="0">
              <a:latin typeface="Tenorite" panose="00000500000000000000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DFC3A0-A857-4EBB-5E97-91B3F7081BC8}"/>
              </a:ext>
            </a:extLst>
          </p:cNvPr>
          <p:cNvSpPr/>
          <p:nvPr/>
        </p:nvSpPr>
        <p:spPr>
          <a:xfrm>
            <a:off x="3105508" y="3768563"/>
            <a:ext cx="1604513" cy="793630"/>
          </a:xfrm>
          <a:prstGeom prst="rect">
            <a:avLst/>
          </a:prstGeom>
          <a:solidFill>
            <a:srgbClr val="ED6D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Tenorite" panose="00000500000000000000" pitchFamily="2" charset="0"/>
              </a:rPr>
              <a:t>Your algorithm</a:t>
            </a:r>
            <a:endParaRPr lang="zh-TW" altLang="en-US" sz="1400" dirty="0">
              <a:latin typeface="Tenorite" panose="00000500000000000000" pitchFamily="2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8185772-6179-0B3A-95D7-2ECB3E6EFDE5}"/>
              </a:ext>
            </a:extLst>
          </p:cNvPr>
          <p:cNvCxnSpPr/>
          <p:nvPr/>
        </p:nvCxnSpPr>
        <p:spPr>
          <a:xfrm>
            <a:off x="2743194" y="399148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7203AEA-84A5-D512-66EC-2B83618604AD}"/>
              </a:ext>
            </a:extLst>
          </p:cNvPr>
          <p:cNvCxnSpPr/>
          <p:nvPr/>
        </p:nvCxnSpPr>
        <p:spPr>
          <a:xfrm>
            <a:off x="2743194" y="432504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585A16-8A08-B29C-2343-A8338A0C1D4D}"/>
              </a:ext>
            </a:extLst>
          </p:cNvPr>
          <p:cNvSpPr txBox="1"/>
          <p:nvPr/>
        </p:nvSpPr>
        <p:spPr>
          <a:xfrm>
            <a:off x="1923690" y="3780115"/>
            <a:ext cx="845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enorite" panose="00000500000000000000" pitchFamily="2" charset="0"/>
              </a:rPr>
              <a:t>Image 1</a:t>
            </a:r>
            <a:endParaRPr lang="zh-TW" altLang="en-US" sz="1400" dirty="0">
              <a:latin typeface="Tenorite" panose="00000500000000000000" pitchFamily="2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3F0026-B1A0-DECD-4E79-02AD9523B8AC}"/>
              </a:ext>
            </a:extLst>
          </p:cNvPr>
          <p:cNvSpPr txBox="1"/>
          <p:nvPr/>
        </p:nvSpPr>
        <p:spPr>
          <a:xfrm>
            <a:off x="1923690" y="4136876"/>
            <a:ext cx="845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enorite" panose="00000500000000000000" pitchFamily="2" charset="0"/>
              </a:rPr>
              <a:t>Image 2</a:t>
            </a:r>
            <a:endParaRPr lang="zh-TW" altLang="en-US" sz="1400" dirty="0">
              <a:latin typeface="Tenorite" panose="00000500000000000000" pitchFamily="2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2E37897-9696-8A15-7399-5B068C2361CF}"/>
              </a:ext>
            </a:extLst>
          </p:cNvPr>
          <p:cNvCxnSpPr/>
          <p:nvPr/>
        </p:nvCxnSpPr>
        <p:spPr>
          <a:xfrm>
            <a:off x="4710021" y="416537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AF63B68-B6F3-606E-3315-2A27A0C60AD4}"/>
              </a:ext>
            </a:extLst>
          </p:cNvPr>
          <p:cNvSpPr txBox="1"/>
          <p:nvPr/>
        </p:nvSpPr>
        <p:spPr>
          <a:xfrm>
            <a:off x="5072330" y="3780115"/>
            <a:ext cx="1500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enorite" panose="00000500000000000000" pitchFamily="2" charset="0"/>
              </a:rPr>
              <a:t>Dissimilarity 0~1</a:t>
            </a:r>
          </a:p>
          <a:p>
            <a:r>
              <a:rPr lang="en-US" altLang="zh-TW" sz="1400" dirty="0">
                <a:latin typeface="Tenorite" panose="00000500000000000000" pitchFamily="2" charset="0"/>
              </a:rPr>
              <a:t>0: genuine</a:t>
            </a:r>
          </a:p>
          <a:p>
            <a:r>
              <a:rPr lang="en-US" altLang="zh-TW" sz="1400" dirty="0">
                <a:latin typeface="Tenorite" panose="00000500000000000000" pitchFamily="2" charset="0"/>
              </a:rPr>
              <a:t>1: imposter</a:t>
            </a:r>
            <a:endParaRPr lang="zh-TW" altLang="en-US" sz="1400" dirty="0">
              <a:latin typeface="Tenorite" panose="00000500000000000000" pitchFamily="2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50A801F-6FF7-2259-7A2E-2274D23A0B3E}"/>
              </a:ext>
            </a:extLst>
          </p:cNvPr>
          <p:cNvSpPr txBox="1"/>
          <p:nvPr/>
        </p:nvSpPr>
        <p:spPr>
          <a:xfrm>
            <a:off x="2053086" y="3043543"/>
            <a:ext cx="3441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enorite" panose="00000500000000000000" pitchFamily="2" charset="0"/>
              </a:rPr>
              <a:t>Sample image pairs from dataset</a:t>
            </a:r>
            <a:endParaRPr lang="zh-TW" altLang="en-US" sz="1400" dirty="0">
              <a:latin typeface="Tenorite" panose="00000500000000000000" pitchFamily="2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C04951-AC1E-3142-9916-7E3927D49F27}"/>
              </a:ext>
            </a:extLst>
          </p:cNvPr>
          <p:cNvSpPr txBox="1"/>
          <p:nvPr/>
        </p:nvSpPr>
        <p:spPr>
          <a:xfrm>
            <a:off x="2053086" y="4932058"/>
            <a:ext cx="3709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enorite" panose="00000500000000000000" pitchFamily="2" charset="0"/>
              </a:rPr>
              <a:t>Compute </a:t>
            </a:r>
            <a:r>
              <a:rPr lang="en-US" altLang="zh-TW" sz="1400" b="1" dirty="0">
                <a:latin typeface="Tenorite" panose="00000500000000000000" pitchFamily="2" charset="0"/>
              </a:rPr>
              <a:t>d’ scores</a:t>
            </a:r>
            <a:endParaRPr lang="zh-TW" altLang="en-US" sz="1400" b="1" dirty="0">
              <a:latin typeface="Tenorite" panose="00000500000000000000" pitchFamily="2" charset="0"/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77F70DF-DDDE-5673-E6B0-D5A6657EA3DD}"/>
              </a:ext>
            </a:extLst>
          </p:cNvPr>
          <p:cNvSpPr/>
          <p:nvPr/>
        </p:nvSpPr>
        <p:spPr>
          <a:xfrm>
            <a:off x="4970612" y="2518715"/>
            <a:ext cx="2250775" cy="425792"/>
          </a:xfrm>
          <a:prstGeom prst="wedgeRoundRectCallout">
            <a:avLst>
              <a:gd name="adj1" fmla="val -41305"/>
              <a:gd name="adj2" fmla="val 80805"/>
              <a:gd name="adj3" fmla="val 16667"/>
            </a:avLst>
          </a:prstGeom>
          <a:solidFill>
            <a:srgbClr val="C04F1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Tenorite" panose="00000500000000000000" pitchFamily="2" charset="0"/>
              </a:rPr>
              <a:t>Described in a txt file</a:t>
            </a:r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E1D17595-257F-0FA5-5556-C85142535FCB}"/>
              </a:ext>
            </a:extLst>
          </p:cNvPr>
          <p:cNvSpPr/>
          <p:nvPr/>
        </p:nvSpPr>
        <p:spPr>
          <a:xfrm>
            <a:off x="6909759" y="3351320"/>
            <a:ext cx="2682815" cy="735299"/>
          </a:xfrm>
          <a:prstGeom prst="wedgeRoundRectCallout">
            <a:avLst>
              <a:gd name="adj1" fmla="val -58990"/>
              <a:gd name="adj2" fmla="val 34006"/>
              <a:gd name="adj3" fmla="val 16667"/>
            </a:avLst>
          </a:prstGeom>
          <a:solidFill>
            <a:srgbClr val="C04F1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atin typeface="Tenorite" panose="00000500000000000000" pitchFamily="2" charset="0"/>
              </a:rPr>
              <a:t>What ever the original output range is, normalize it to 0~1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3A4EC20-3463-5CCD-FD3D-F9DA686728C6}"/>
              </a:ext>
            </a:extLst>
          </p:cNvPr>
          <p:cNvSpPr txBox="1"/>
          <p:nvPr/>
        </p:nvSpPr>
        <p:spPr>
          <a:xfrm>
            <a:off x="4970612" y="1455286"/>
            <a:ext cx="7028731" cy="83099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Tenorite" panose="00000500000000000000" pitchFamily="2" charset="0"/>
              </a:rPr>
              <a:t>dataset/Ganzin-J7EF-Gaze/001/L/view_3_1.png, dataset/Ganzin-J7EF-Gaze/001/L/view_3_2.png, 0.013</a:t>
            </a:r>
          </a:p>
          <a:p>
            <a:r>
              <a:rPr lang="zh-TW" altLang="en-US" sz="1200" dirty="0">
                <a:latin typeface="Tenorite" panose="00000500000000000000" pitchFamily="2" charset="0"/>
              </a:rPr>
              <a:t>dataset/Ganzin-J7EF-Gaze/001/L/view_3_1.png, dataset/Ganzin-J7EF-Gaze/001/L/view_3_3.png, 0.010</a:t>
            </a:r>
          </a:p>
          <a:p>
            <a:r>
              <a:rPr lang="zh-TW" altLang="en-US" sz="1200" dirty="0">
                <a:latin typeface="Tenorite" panose="00000500000000000000" pitchFamily="2" charset="0"/>
              </a:rPr>
              <a:t>dataset/Ganzin-J7EF-Gaze/001/L/view_3_1.png, dataset/Ganzin-J7EF-Gaze/002/L/view_3_1.png, 0.996</a:t>
            </a:r>
          </a:p>
          <a:p>
            <a:r>
              <a:rPr lang="zh-TW" altLang="en-US" sz="1200" dirty="0">
                <a:latin typeface="Tenorite" panose="00000500000000000000" pitchFamily="2" charset="0"/>
              </a:rPr>
              <a:t>dataset/Ganzin-J7EF-Gaze/001/L/view_3_1.png, dataset/Ganzin-J7EF-Gaze/003/L/view_3_1.png, 0.996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C68FEC-8C67-8218-6A39-BDDCD28A8F7C}"/>
              </a:ext>
            </a:extLst>
          </p:cNvPr>
          <p:cNvSpPr txBox="1"/>
          <p:nvPr/>
        </p:nvSpPr>
        <p:spPr>
          <a:xfrm>
            <a:off x="4890021" y="1120257"/>
            <a:ext cx="3028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Tenorite" panose="00000500000000000000" pitchFamily="2" charset="0"/>
              </a:rPr>
              <a:t>Format: img1 path, img2 path, score</a:t>
            </a:r>
            <a:endParaRPr lang="zh-TW" altLang="en-US" sz="1400" b="1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65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0394"/>
  <p:tag name="ORIGINALWIDTH" val="757.6058"/>
  <p:tag name="LATEXADDIN" val="\documentclass{article}&#10;\usepackage{amsmath}&#10;\pagestyle{empty}&#10;\begin{document}&#10;&#10;\[&#10;d' = \frac{|\mu_a - \mu_b|}{\sigma_{rms}}&#10;\]&#10;&#10;&#10;\end{document}"/>
  <p:tag name="IGUANATEXSIZE" val="24"/>
  <p:tag name="IGUANATEXCURSOR" val="123"/>
  <p:tag name="TRANSPARENCY" val="True"/>
  <p:tag name="LATEXENGINEID" val="1"/>
  <p:tag name="TEMPFOLDER" val="C:\Iguana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.7916"/>
  <p:tag name="ORIGINALWIDTH" val="982.6371"/>
  <p:tag name="LATEXADDIN" val="\documentclass{article}&#10;\usepackage{amsmath}&#10;\pagestyle{empty}&#10;\begin{document}&#10;&#10;\[&#10;\sigma_{rms} = \sqrt{\frac{\sigma_a + \sigma_b}{2}}&#10;\]&#10;&#10;&#10;\end{document}"/>
  <p:tag name="IGUANATEXSIZE" val="24"/>
  <p:tag name="IGUANATEXCURSOR" val="130"/>
  <p:tag name="TRANSPARENCY" val="True"/>
  <p:tag name="LATEXENGINEID" val="1"/>
  <p:tag name="TEMPFOLDER" val="C:\Iguan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11631</TotalTime>
  <Words>863</Words>
  <Application>Microsoft Office PowerPoint</Application>
  <PresentationFormat>寬螢幕</PresentationFormat>
  <Paragraphs>116</Paragraphs>
  <Slides>18</Slides>
  <Notes>2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微軟正黑體</vt:lpstr>
      <vt:lpstr>Aptos</vt:lpstr>
      <vt:lpstr>Aptos Display</vt:lpstr>
      <vt:lpstr>Arial</vt:lpstr>
      <vt:lpstr>Calibri</vt:lpstr>
      <vt:lpstr>Cambria Math</vt:lpstr>
      <vt:lpstr>Tenorite</vt:lpstr>
      <vt:lpstr>Office 佈景主題</vt:lpstr>
      <vt:lpstr>2025 NTU Computer Vision Final Project Iris Recognition Challenge</vt:lpstr>
      <vt:lpstr>Human Eye Anatomy</vt:lpstr>
      <vt:lpstr>Iris Recognition</vt:lpstr>
      <vt:lpstr>How Iris Recognition Works</vt:lpstr>
      <vt:lpstr>How Iris Recognition Works</vt:lpstr>
      <vt:lpstr>Challenges in AR/VR Devices</vt:lpstr>
      <vt:lpstr>Common Evaluation Metrics</vt:lpstr>
      <vt:lpstr>Common Evaluation Metrics</vt:lpstr>
      <vt:lpstr>Evaluation</vt:lpstr>
      <vt:lpstr>Dataset</vt:lpstr>
      <vt:lpstr>Dataset</vt:lpstr>
      <vt:lpstr>PowerPoint 簡報</vt:lpstr>
      <vt:lpstr>PowerPoint 簡報</vt:lpstr>
      <vt:lpstr>Iris Segmentation</vt:lpstr>
      <vt:lpstr>Open-source Iris Recognition Repositories</vt:lpstr>
      <vt:lpstr>Other Requirements</vt:lpstr>
      <vt:lpstr>Scoring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2022 Final Project: Pupil Tracking</dc:title>
  <dc:creator>user3</dc:creator>
  <cp:lastModifiedBy>Wei-Chih Tu</cp:lastModifiedBy>
  <cp:revision>146</cp:revision>
  <dcterms:created xsi:type="dcterms:W3CDTF">2022-05-08T14:07:44Z</dcterms:created>
  <dcterms:modified xsi:type="dcterms:W3CDTF">2025-05-02T06:07:18Z</dcterms:modified>
</cp:coreProperties>
</file>